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16" r:id="rId2"/>
    <p:sldId id="317" r:id="rId3"/>
    <p:sldId id="332" r:id="rId4"/>
    <p:sldId id="352" r:id="rId5"/>
    <p:sldId id="353" r:id="rId6"/>
    <p:sldId id="354" r:id="rId7"/>
    <p:sldId id="355" r:id="rId8"/>
    <p:sldId id="357" r:id="rId9"/>
    <p:sldId id="358" r:id="rId10"/>
    <p:sldId id="356" r:id="rId11"/>
    <p:sldId id="359" r:id="rId12"/>
    <p:sldId id="360" r:id="rId13"/>
    <p:sldId id="361" r:id="rId14"/>
    <p:sldId id="363" r:id="rId15"/>
    <p:sldId id="362" r:id="rId16"/>
    <p:sldId id="364" r:id="rId17"/>
    <p:sldId id="365" r:id="rId18"/>
    <p:sldId id="366" r:id="rId19"/>
    <p:sldId id="367" r:id="rId20"/>
    <p:sldId id="368" r:id="rId21"/>
    <p:sldId id="370" r:id="rId22"/>
    <p:sldId id="371" r:id="rId23"/>
    <p:sldId id="372" r:id="rId24"/>
  </p:sldIdLst>
  <p:sldSz cx="12192000" cy="6858000"/>
  <p:notesSz cx="6858000" cy="9144000"/>
  <p:embeddedFontLst>
    <p:embeddedFont>
      <p:font typeface="Sandoll 미생" panose="020B0600000101010101" pitchFamily="50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5E536F-A93D-48E3-8E01-58F0E1A81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1F900F-0F3E-4AB9-9994-AA6537ECD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F47A6B-2222-4759-A5F3-FDE9346FA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C023B-6E69-4FE1-B5C7-A445BFFBC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9938B7-852E-42B0-AAB0-4675E123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28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12FF2-4246-4231-BCC3-7D7139E1E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D26136-CA93-4F48-A14E-FFC1D78E3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331829-B189-4F18-A2A9-3460C868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ABC796-EDBB-49C7-9C01-1574C0FC3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9F3B32-6C4E-451F-A67F-A78AA45DD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05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B00805-162A-4ECA-96D4-06028100F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325259-DA93-4BC3-9045-9DF464179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E0D7D-ADF0-4E86-ADC8-ACDA8CDD4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6FA5DC-2F17-4AD2-AEDD-99F68E650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2E661C-57A7-47EE-846B-53819A6B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98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43B8AB-680B-4C7B-9683-FFEC70F0B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2B0C85-948D-48B1-A8CF-4D8A5A215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69B138-F9D1-471D-B6DF-F2DCB53FE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F28095-55BE-43C2-95DA-92FB8FE09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2C7824-5053-4798-8AD8-CB8992DF2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6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EE229-CC5B-467E-8DFA-A2421723B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034F97-B9B9-401C-B7D9-5F10C052D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CDB3E1-C5F8-4C36-925D-95B7FC682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F9F680-C0F4-43A3-B915-9917D9C07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FC9C38-99DD-4F97-8964-DECEBF3EB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369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C2DBD-0804-4281-9DF0-17EFAC57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2B1319-15C2-4CD1-BB90-37BCE788DA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CAD33F-0639-4AF3-BE18-72E55CF5F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075CF7-86B2-48CE-B083-5E6743635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CBA62A-811B-4BC5-9FE4-9C6DCE5C4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ED2731-B77D-47F6-9EA2-2B4981641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224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51EAE-478F-41FD-96CE-8C1117B2B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2C47E2-83D4-42C7-A55C-83B06C0DF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E1C870-E18C-4847-B67A-E6ABEE3C3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BCDB04-BEBD-4693-A873-036AA3C0A1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639540-C817-4917-BBBF-E6D87409E4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FEB4447-3801-421A-816A-C8F131F0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C44D7B-A4A6-4456-8CDA-B8955F2F5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545F65-7BCD-46D8-BD19-A839F6262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43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9B3FD-9A6E-4ADB-97E7-F7A798A38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B335D3-A94C-46C7-8D60-676B3B68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6905DA-D6F0-44C3-B4C9-8658E35B8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7C6BFA-6221-4022-9441-7D5F2A76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44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D78455-6837-476F-A6E1-EFCB6EEB5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2D0F64-1768-4714-BCA8-2A35DFD3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49C305-46A3-44E3-824F-63EBFFDFB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31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3F5AE-E957-4F61-A16F-4A9252A6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8DC84-0B62-462D-AFB0-12EFCFD51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3C2936-A650-4C35-86BC-E1E28B81C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5A4BEA-7CA5-4F7F-9024-5BA92FAA7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A5E069-0D34-415C-8623-E788B9AE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F854B6-E37B-48C3-B7F4-106D7FB9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988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31672E-BDF1-4FC6-B252-AC4B2C6E1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E6310A6-E6F2-42CC-BC5E-F65B211A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7DC4D2-053B-4672-A8D2-C54054106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CCD8CB-41F5-4AD9-9A7F-4B1571D05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938E29-7C66-4E26-AE9A-F1729E70D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C2EA7B-8F92-4A14-8376-852E3A530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774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18FB96-B84E-4069-BE49-DD3A39C4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F02F26-7949-40CD-8227-ED020E9B0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F08222-AF8E-4222-8A6E-4657D5907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2DA60-6782-48F0-92F3-05AD6DC60E8E}" type="datetimeFigureOut">
              <a:rPr lang="ko-KR" altLang="en-US" smtClean="0"/>
              <a:t>2020-04-23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BEBF8F-C08B-45A5-B9F2-151089D02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FB0F02-3795-40C6-B43A-FE22CF3C0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0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jquery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595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2832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05.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이벤트 등록 메서드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8416B-4668-4FCA-99A1-76C9711C6BA8}"/>
              </a:ext>
            </a:extLst>
          </p:cNvPr>
          <p:cNvSpPr txBox="1"/>
          <p:nvPr/>
        </p:nvSpPr>
        <p:spPr>
          <a:xfrm>
            <a:off x="3620002" y="3929354"/>
            <a:ext cx="49519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$(“#btn”) –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이벤트 대상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.click() –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이벤트 종류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function(){…} –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이벤트 핸들러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721CA1-0F3A-46EF-8F2B-266F5CC5EB83}"/>
              </a:ext>
            </a:extLst>
          </p:cNvPr>
          <p:cNvSpPr/>
          <p:nvPr/>
        </p:nvSpPr>
        <p:spPr>
          <a:xfrm>
            <a:off x="3469340" y="1674674"/>
            <a:ext cx="5253318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$(“#btn”).click(function(){</a:t>
            </a: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	JS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코드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639231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23711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06.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효과 메서드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554631-5A0B-4857-A0DD-7ED341710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76" y="1615600"/>
            <a:ext cx="10316648" cy="36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10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화면 녹화 9">
            <a:hlinkClick r:id="" action="ppaction://media"/>
            <a:extLst>
              <a:ext uri="{FF2B5EF4-FFF2-40B4-BE49-F238E27FC236}">
                <a16:creationId xmlns:a16="http://schemas.microsoft.com/office/drawing/2014/main" id="{DC87E7C0-614C-4C80-BB6E-E662D03476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3336" y="1222572"/>
            <a:ext cx="4867835" cy="4434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FEF0F0-20DC-4A88-A8F3-56D51CD64F18}"/>
              </a:ext>
            </a:extLst>
          </p:cNvPr>
          <p:cNvSpPr txBox="1"/>
          <p:nvPr/>
        </p:nvSpPr>
        <p:spPr>
          <a:xfrm>
            <a:off x="5145415" y="254090"/>
            <a:ext cx="2869696" cy="6370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&lt;h1 class=""&gt;</a:t>
            </a:r>
            <a:r>
              <a:rPr lang="ko-KR" altLang="en-US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리스트</a:t>
            </a:r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1&lt;/h1&gt;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&lt;ul&gt;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    &lt;li&gt;01&lt;/li&gt;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&lt;/ul&gt;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&lt;h1 class=""&gt;</a:t>
            </a:r>
            <a:r>
              <a:rPr lang="ko-KR" altLang="en-US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리스트</a:t>
            </a:r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2&lt;/h1&gt;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&lt;ul&gt;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    &lt;li&gt;01&lt;/li&gt;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&lt;/ul&gt;</a:t>
            </a:r>
          </a:p>
          <a:p>
            <a:b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&lt;h1 class=""&gt;</a:t>
            </a:r>
            <a:r>
              <a:rPr lang="ko-KR" altLang="en-US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리스트</a:t>
            </a:r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2&lt;/h1&gt;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&lt;ul&gt;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    &lt;li&gt;01&lt;/li&gt;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    &lt;/ul&gt;</a:t>
            </a:r>
          </a:p>
          <a:p>
            <a:r>
              <a:rPr lang="en-US" altLang="ko-KR" sz="2400"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</a:p>
          <a:p>
            <a:endParaRPr lang="en-US" altLang="ko-KR" sz="24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1C79B2-80FF-4F42-ADD9-DDC0A6119B2C}"/>
              </a:ext>
            </a:extLst>
          </p:cNvPr>
          <p:cNvSpPr txBox="1"/>
          <p:nvPr/>
        </p:nvSpPr>
        <p:spPr>
          <a:xfrm>
            <a:off x="8220364" y="1997839"/>
            <a:ext cx="376256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1.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모든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ul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은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display : none</a:t>
            </a: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2.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어떤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h1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이 클릭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3.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모든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ul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의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display:none</a:t>
            </a: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4.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클릭된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h1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다음에 있는 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  ul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은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display:block</a:t>
            </a:r>
            <a:endParaRPr lang="ko-KR" altLang="en-US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9F6AA0-C32E-4D68-92E3-664BAD040084}"/>
              </a:ext>
            </a:extLst>
          </p:cNvPr>
          <p:cNvSpPr txBox="1"/>
          <p:nvPr/>
        </p:nvSpPr>
        <p:spPr>
          <a:xfrm>
            <a:off x="10997595" y="6519446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Jq_test01.html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648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화면 녹화 9">
            <a:hlinkClick r:id="" action="ppaction://media"/>
            <a:extLst>
              <a:ext uri="{FF2B5EF4-FFF2-40B4-BE49-F238E27FC236}">
                <a16:creationId xmlns:a16="http://schemas.microsoft.com/office/drawing/2014/main" id="{DC87E7C0-614C-4C80-BB6E-E662D03476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3336" y="1222572"/>
            <a:ext cx="4867835" cy="44340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93DDA91-2360-4AC9-99BB-F4C63A45EE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9235" y="1430612"/>
            <a:ext cx="6676855" cy="401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22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D02CEC-BBDD-4D47-A0D9-8E1CFD330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752" y="1219288"/>
            <a:ext cx="6728712" cy="18750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461FD7-8D3D-4906-BB7B-5B500A3F2F41}"/>
              </a:ext>
            </a:extLst>
          </p:cNvPr>
          <p:cNvSpPr txBox="1"/>
          <p:nvPr/>
        </p:nvSpPr>
        <p:spPr>
          <a:xfrm>
            <a:off x="4391845" y="3787434"/>
            <a:ext cx="416652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.hide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–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특정 요소를 보여주는 기능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.show –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특정 요소를 숨기는 기능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.toggle – hide + show</a:t>
            </a: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Speed –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각 메소드의 속도 제어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사라지거나 보여지는 속도 조절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endParaRPr lang="ko-KR" altLang="en-US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CA5E0CF-96D4-4325-8B3F-B79E6B70C0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752" y="2872852"/>
            <a:ext cx="6728712" cy="91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845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FF0903D9-6B59-4C2A-8121-0B8F23B796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231" y="1309946"/>
            <a:ext cx="4942004" cy="425926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008D9A0-D8FE-43F8-B4F2-66C8D143B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5786" y="1288792"/>
            <a:ext cx="5959837" cy="44565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2715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Jq_test01_1.html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807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935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Jq_test2.html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47739062-9BE0-4816-9A1D-0614A5BC89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3086" y="1995676"/>
            <a:ext cx="5201359" cy="23701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B4D0A5E-1FF3-49FF-9351-40E063F6C1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125" y="1186527"/>
            <a:ext cx="5281228" cy="448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38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631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Jq_test3.html</a:t>
            </a:r>
            <a:endParaRPr lang="ko-KR" altLang="en-US" sz="16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E14885E5-B7B5-4D1A-B42B-0A4805001E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7944" y="2022567"/>
            <a:ext cx="5024299" cy="22894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954B42-DE8E-481C-8E55-AE384E0B933A}"/>
              </a:ext>
            </a:extLst>
          </p:cNvPr>
          <p:cNvSpPr txBox="1"/>
          <p:nvPr/>
        </p:nvSpPr>
        <p:spPr>
          <a:xfrm>
            <a:off x="3738624" y="4131139"/>
            <a:ext cx="4714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01. </a:t>
            </a:r>
            <a:r>
              <a:rPr lang="ko-KR" altLang="en-US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현재 입력된 글자 수 세기</a:t>
            </a:r>
            <a:endParaRPr lang="en-US" altLang="ko-KR" sz="3600" dirty="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02. </a:t>
            </a:r>
            <a:r>
              <a:rPr lang="ko-KR" altLang="en-US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최대 </a:t>
            </a:r>
            <a:r>
              <a:rPr lang="en-US" altLang="ko-KR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100</a:t>
            </a:r>
            <a:r>
              <a:rPr lang="ko-KR" altLang="en-US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자까지 입력되도록 하기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6BA8E-046B-4845-BFE0-BAC0CD60DFB6}"/>
              </a:ext>
            </a:extLst>
          </p:cNvPr>
          <p:cNvSpPr txBox="1"/>
          <p:nvPr/>
        </p:nvSpPr>
        <p:spPr>
          <a:xfrm>
            <a:off x="2066692" y="5426689"/>
            <a:ext cx="80586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latin typeface="Sandoll 미생" panose="020B0600000101010101" pitchFamily="50" charset="-127"/>
                <a:ea typeface="Sandoll 미생" panose="020B0600000101010101" pitchFamily="50" charset="-127"/>
              </a:rPr>
              <a:t>Hint &gt; .</a:t>
            </a:r>
            <a:r>
              <a:rPr lang="en-US" altLang="ko-KR" sz="3600" dirty="0" err="1">
                <a:latin typeface="Sandoll 미생" panose="020B0600000101010101" pitchFamily="50" charset="-127"/>
                <a:ea typeface="Sandoll 미생" panose="020B0600000101010101" pitchFamily="50" charset="-127"/>
              </a:rPr>
              <a:t>val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()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/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.substring(0,100) / .append() / .length</a:t>
            </a:r>
          </a:p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위의 예제 응용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2458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48F5A4E-2F94-4F9F-AD4E-4E69847D7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408" y="1230687"/>
            <a:ext cx="6653184" cy="521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5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91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Jq_test4.html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6BA8E-046B-4845-BFE0-BAC0CD60DFB6}"/>
              </a:ext>
            </a:extLst>
          </p:cNvPr>
          <p:cNvSpPr txBox="1"/>
          <p:nvPr/>
        </p:nvSpPr>
        <p:spPr>
          <a:xfrm>
            <a:off x="1885561" y="5426689"/>
            <a:ext cx="84208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마우스가 올라가면 요소가 커지고 마우스가 떠나면 원래대로 돌아오게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Hint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.mouseover() / .mouseout</a:t>
            </a:r>
            <a:endParaRPr lang="ko-KR" altLang="en-US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192E85BD-5E02-4456-AD13-5B10CAB79C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90017" y="1139070"/>
            <a:ext cx="6811963" cy="394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5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5540176" y="1744550"/>
            <a:ext cx="186781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0" dirty="0" err="1">
                <a:latin typeface="Sandoll 미생" panose="020B0600000101010101" pitchFamily="50" charset="-127"/>
                <a:ea typeface="Sandoll 미생" panose="020B0600000101010101" pitchFamily="50" charset="-127"/>
              </a:rPr>
              <a:t>JQuery</a:t>
            </a:r>
            <a:endParaRPr lang="ko-KR" altLang="en-US" sz="6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2B19517-5E91-4610-AFE8-599EE8DB88E6}"/>
              </a:ext>
            </a:extLst>
          </p:cNvPr>
          <p:cNvSpPr/>
          <p:nvPr/>
        </p:nvSpPr>
        <p:spPr>
          <a:xfrm>
            <a:off x="3203323" y="3576028"/>
            <a:ext cx="5892959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자바스크립트를 이용해 만들어진 라이브러리 언어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다양한 함수를 제공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호환성 문제 해결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쉽고 편리한 애니메이션 효과 구현</a:t>
            </a:r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102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48C52FEE-19FC-4725-9EB6-9021C20EC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513" y="1744549"/>
            <a:ext cx="1015663" cy="101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210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91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Jq_test4.html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295EC8-3E88-4D14-838C-B29D3A4FF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604" y="1078288"/>
            <a:ext cx="7178792" cy="536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3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759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Jq_test6.html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6BA8E-046B-4845-BFE0-BAC0CD60DFB6}"/>
              </a:ext>
            </a:extLst>
          </p:cNvPr>
          <p:cNvSpPr txBox="1"/>
          <p:nvPr/>
        </p:nvSpPr>
        <p:spPr>
          <a:xfrm>
            <a:off x="4471997" y="4561943"/>
            <a:ext cx="32480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Bootstrap icon!!!</a:t>
            </a:r>
          </a:p>
          <a:p>
            <a:pPr algn="ctr"/>
            <a:endParaRPr lang="en-US" altLang="ko-KR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Hint &gt; .toggleClass()</a:t>
            </a:r>
            <a:endParaRPr lang="ko-KR" altLang="en-US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F4570C63-65B5-4CE5-B930-C6DA95D2FB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02691" y="1057834"/>
            <a:ext cx="4986617" cy="350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611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만들면서 배우는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4C94F-EB7A-4138-AB98-EC81D6BF1463}"/>
              </a:ext>
            </a:extLst>
          </p:cNvPr>
          <p:cNvSpPr txBox="1"/>
          <p:nvPr/>
        </p:nvSpPr>
        <p:spPr>
          <a:xfrm>
            <a:off x="10920498" y="6519446"/>
            <a:ext cx="10759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Sandoll 미생" panose="020B0600000101010101" pitchFamily="50" charset="-127"/>
                <a:ea typeface="Sandoll 미생" panose="020B0600000101010101" pitchFamily="50" charset="-127"/>
              </a:rPr>
              <a:t>Jq_test6.html</a:t>
            </a:r>
            <a:endParaRPr lang="ko-KR" altLang="en-US" sz="1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85C1BDA-2F78-46C7-8B3A-87422F3D0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810" y="1162129"/>
            <a:ext cx="8736380" cy="496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0038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18966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이번주 과제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2E6D5D1B-4028-4E5A-9B3C-8F9E5D756E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18418" y="2472017"/>
            <a:ext cx="9555163" cy="1447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F5D682-E7B2-4BEE-B2EA-01BA6199061C}"/>
              </a:ext>
            </a:extLst>
          </p:cNvPr>
          <p:cNvSpPr txBox="1"/>
          <p:nvPr/>
        </p:nvSpPr>
        <p:spPr>
          <a:xfrm>
            <a:off x="1073643" y="4561943"/>
            <a:ext cx="10044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Hint &gt; .prev / .next / onclick=“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함수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인자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)” / function(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매개변수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){…} </a:t>
            </a:r>
            <a:endParaRPr lang="ko-KR" altLang="en-US" sz="36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15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26244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01.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사용하는 방법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7680DA8-0D0C-4C7C-AA88-ECD0046EBD4F}"/>
              </a:ext>
            </a:extLst>
          </p:cNvPr>
          <p:cNvSpPr/>
          <p:nvPr/>
        </p:nvSpPr>
        <p:spPr>
          <a:xfrm>
            <a:off x="4007927" y="1935487"/>
            <a:ext cx="417614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https://code.jquery.com/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B4F5793-4348-40D3-8DEA-1E0087956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9957" y="2834797"/>
            <a:ext cx="9492085" cy="245777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13978E6-C7BD-4378-8B9B-27D76F948042}"/>
              </a:ext>
            </a:extLst>
          </p:cNvPr>
          <p:cNvSpPr/>
          <p:nvPr/>
        </p:nvSpPr>
        <p:spPr>
          <a:xfrm>
            <a:off x="4105835" y="4607859"/>
            <a:ext cx="1568824" cy="44823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68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26244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01.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사용하는 방법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3D1106D-E472-4822-BF5B-803A9CF3E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615"/>
          <a:stretch/>
        </p:blipFill>
        <p:spPr>
          <a:xfrm>
            <a:off x="815746" y="2912840"/>
            <a:ext cx="10560508" cy="10323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F9E8C4-174C-4168-99C3-11676783D7FE}"/>
              </a:ext>
            </a:extLst>
          </p:cNvPr>
          <p:cNvSpPr txBox="1"/>
          <p:nvPr/>
        </p:nvSpPr>
        <p:spPr>
          <a:xfrm>
            <a:off x="4276431" y="2097741"/>
            <a:ext cx="3639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Head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 안에 붙여 넣읍시다</a:t>
            </a:r>
          </a:p>
        </p:txBody>
      </p:sp>
    </p:spTree>
    <p:extLst>
      <p:ext uri="{BB962C8B-B14F-4D97-AF65-F5344CB8AC3E}">
        <p14:creationId xmlns:p14="http://schemas.microsoft.com/office/powerpoint/2010/main" val="3983476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200888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02.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시작하기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6A55102-D089-4D55-BB9E-62C78586C885}"/>
              </a:ext>
            </a:extLst>
          </p:cNvPr>
          <p:cNvSpPr/>
          <p:nvPr/>
        </p:nvSpPr>
        <p:spPr>
          <a:xfrm>
            <a:off x="722710" y="1233206"/>
            <a:ext cx="525331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$(document).ready(function(){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  	//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소스</a:t>
            </a: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});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8629B2-B119-4B58-9473-9C8F957F9718}"/>
              </a:ext>
            </a:extLst>
          </p:cNvPr>
          <p:cNvSpPr/>
          <p:nvPr/>
        </p:nvSpPr>
        <p:spPr>
          <a:xfrm>
            <a:off x="722710" y="3015367"/>
            <a:ext cx="525331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$(function() {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	//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소스</a:t>
            </a: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});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BE808C4-6693-42DB-8921-DB18C547B94F}"/>
              </a:ext>
            </a:extLst>
          </p:cNvPr>
          <p:cNvSpPr/>
          <p:nvPr/>
        </p:nvSpPr>
        <p:spPr>
          <a:xfrm>
            <a:off x="6230471" y="1233206"/>
            <a:ext cx="525331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jQuery(document).ready(function() {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	//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소스</a:t>
            </a: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});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FBB262A-45A1-4AAD-9416-E28E5FB13E21}"/>
              </a:ext>
            </a:extLst>
          </p:cNvPr>
          <p:cNvSpPr/>
          <p:nvPr/>
        </p:nvSpPr>
        <p:spPr>
          <a:xfrm>
            <a:off x="6230471" y="3016893"/>
            <a:ext cx="5253318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jQuery(function() {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	//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소스</a:t>
            </a: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 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});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8416B-4668-4FCA-99A1-76C9711C6BA8}"/>
              </a:ext>
            </a:extLst>
          </p:cNvPr>
          <p:cNvSpPr txBox="1"/>
          <p:nvPr/>
        </p:nvSpPr>
        <p:spPr>
          <a:xfrm>
            <a:off x="2726327" y="5060216"/>
            <a:ext cx="673934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선택자를 사용하기 전에 문서 객체를 불러와야됨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문서 객체를 불러오는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4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가지 방법</a:t>
            </a:r>
          </a:p>
        </p:txBody>
      </p:sp>
    </p:spTree>
    <p:extLst>
      <p:ext uri="{BB962C8B-B14F-4D97-AF65-F5344CB8AC3E}">
        <p14:creationId xmlns:p14="http://schemas.microsoft.com/office/powerpoint/2010/main" val="193175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1689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03.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선택자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8416B-4668-4FCA-99A1-76C9711C6BA8}"/>
              </a:ext>
            </a:extLst>
          </p:cNvPr>
          <p:cNvSpPr txBox="1"/>
          <p:nvPr/>
        </p:nvSpPr>
        <p:spPr>
          <a:xfrm>
            <a:off x="2025823" y="5060216"/>
            <a:ext cx="81403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$(“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선택자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”)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로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특정 요소를 선택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Css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에서의 태그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클래스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아이디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조합 선택자 모두 사용가능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FA282C-91AB-4FCF-B323-6CD9FA7E6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946" y="768892"/>
            <a:ext cx="7328107" cy="429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375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16898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03.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선택자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8416B-4668-4FCA-99A1-76C9711C6BA8}"/>
              </a:ext>
            </a:extLst>
          </p:cNvPr>
          <p:cNvSpPr txBox="1"/>
          <p:nvPr/>
        </p:nvSpPr>
        <p:spPr>
          <a:xfrm>
            <a:off x="3640039" y="4767595"/>
            <a:ext cx="491192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그외 여러 선택자가 있으니</a:t>
            </a:r>
            <a:endParaRPr lang="en-US" altLang="ko-KR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필요할때 적절하게 검색해서 사용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aphicFrame>
        <p:nvGraphicFramePr>
          <p:cNvPr id="3" name="표 6">
            <a:extLst>
              <a:ext uri="{FF2B5EF4-FFF2-40B4-BE49-F238E27FC236}">
                <a16:creationId xmlns:a16="http://schemas.microsoft.com/office/drawing/2014/main" id="{3FDEABB9-03C7-4169-ABDC-138031910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756019"/>
              </p:ext>
            </p:extLst>
          </p:nvPr>
        </p:nvGraphicFramePr>
        <p:xfrm>
          <a:off x="1187724" y="1428685"/>
          <a:ext cx="9816552" cy="3000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2184">
                  <a:extLst>
                    <a:ext uri="{9D8B030D-6E8A-4147-A177-3AD203B41FA5}">
                      <a16:colId xmlns:a16="http://schemas.microsoft.com/office/drawing/2014/main" val="1334652885"/>
                    </a:ext>
                  </a:extLst>
                </a:gridCol>
                <a:gridCol w="3272184">
                  <a:extLst>
                    <a:ext uri="{9D8B030D-6E8A-4147-A177-3AD203B41FA5}">
                      <a16:colId xmlns:a16="http://schemas.microsoft.com/office/drawing/2014/main" val="1544104464"/>
                    </a:ext>
                  </a:extLst>
                </a:gridCol>
                <a:gridCol w="3272184">
                  <a:extLst>
                    <a:ext uri="{9D8B030D-6E8A-4147-A177-3AD203B41FA5}">
                      <a16:colId xmlns:a16="http://schemas.microsoft.com/office/drawing/2014/main" val="156332010"/>
                    </a:ext>
                  </a:extLst>
                </a:gridCol>
              </a:tblGrid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부모 요소 선택자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”).parent()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선택한 요소의 부모 요소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6205017"/>
                  </a:ext>
                </a:extLst>
              </a:tr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상위 요소 선택자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”).parents()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선택한 요소의 상위 요소 모두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8744550"/>
                  </a:ext>
                </a:extLst>
              </a:tr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자식 요소 선택자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”).children()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선택한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요소의 모든 자식 요소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3413015"/>
                  </a:ext>
                </a:extLst>
              </a:tr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이전 요소 서택자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”).prev()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선택한 요소의 바로 이전 요소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6707265"/>
                  </a:ext>
                </a:extLst>
              </a:tr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다음 요소 선택자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”).next()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선택한 요소의 다음 요소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0235133"/>
                  </a:ext>
                </a:extLst>
              </a:tr>
              <a:tr h="500137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전체 형제 요소 선택자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$(“</a:t>
                      </a:r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요소</a:t>
                      </a:r>
                      <a:r>
                        <a:rPr lang="en-US" altLang="ko-KR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”).siblings()</a:t>
                      </a:r>
                      <a:endParaRPr lang="ko-KR" altLang="en-US" sz="2400" b="0" kern="1200">
                        <a:solidFill>
                          <a:schemeClr val="tx1"/>
                        </a:solidFill>
                        <a:latin typeface="Sandoll 미생" panose="020B0600000101010101" pitchFamily="50" charset="-127"/>
                        <a:ea typeface="Sandoll 미생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2400" b="0" kern="1200">
                          <a:solidFill>
                            <a:schemeClr val="tx1"/>
                          </a:solidFill>
                          <a:latin typeface="Sandoll 미생" panose="020B0600000101010101" pitchFamily="50" charset="-127"/>
                          <a:ea typeface="Sandoll 미생" panose="020B0600000101010101" pitchFamily="50" charset="-127"/>
                          <a:cs typeface="+mn-cs"/>
                        </a:rPr>
                        <a:t>형제 요소 전체를 선택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4665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2069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0684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04.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속성 조작 메서드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7FC103-FED9-4A26-9AFC-408E8976F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57" y="1074781"/>
            <a:ext cx="10923685" cy="522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958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937E76-5D05-457E-80EB-6AD0D2CB8749}"/>
              </a:ext>
            </a:extLst>
          </p:cNvPr>
          <p:cNvSpPr/>
          <p:nvPr/>
        </p:nvSpPr>
        <p:spPr>
          <a:xfrm>
            <a:off x="903336" y="90091"/>
            <a:ext cx="32832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05. 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이벤트 등록 메서드</a:t>
            </a:r>
          </a:p>
        </p:txBody>
      </p:sp>
      <p:pic>
        <p:nvPicPr>
          <p:cNvPr id="6" name="Picture 2" descr="세상의 모든 기록 :: [jQuery] 테이블의 특정 행(row)의 값 가져오기">
            <a:extLst>
              <a:ext uri="{FF2B5EF4-FFF2-40B4-BE49-F238E27FC236}">
                <a16:creationId xmlns:a16="http://schemas.microsoft.com/office/drawing/2014/main" id="{C743412E-EF35-4978-959F-C0024660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3" y="167784"/>
            <a:ext cx="630193" cy="630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557D6A-7B88-424C-8A38-1B81B9246F51}"/>
              </a:ext>
            </a:extLst>
          </p:cNvPr>
          <p:cNvSpPr/>
          <p:nvPr/>
        </p:nvSpPr>
        <p:spPr>
          <a:xfrm>
            <a:off x="3048000" y="474345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b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</a:br>
            <a:endParaRPr lang="en-US" altLang="ko-KR" sz="2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7E4FD96-E234-40A2-A168-456BD4C1E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016" y="686622"/>
            <a:ext cx="8397968" cy="608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14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666</Words>
  <Application>Microsoft Office PowerPoint</Application>
  <PresentationFormat>와이드스크린</PresentationFormat>
  <Paragraphs>134</Paragraphs>
  <Slides>23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Arial</vt:lpstr>
      <vt:lpstr>Sandoll 미생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서희 문</dc:creator>
  <cp:lastModifiedBy>서희 문</cp:lastModifiedBy>
  <cp:revision>63</cp:revision>
  <dcterms:created xsi:type="dcterms:W3CDTF">2019-03-31T11:29:06Z</dcterms:created>
  <dcterms:modified xsi:type="dcterms:W3CDTF">2020-04-23T10:58:58Z</dcterms:modified>
</cp:coreProperties>
</file>

<file path=docProps/thumbnail.jpeg>
</file>